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30" r:id="rId1"/>
  </p:sldMasterIdLst>
  <p:sldIdLst>
    <p:sldId id="256" r:id="rId2"/>
    <p:sldId id="257" r:id="rId3"/>
    <p:sldId id="271" r:id="rId4"/>
    <p:sldId id="258" r:id="rId5"/>
    <p:sldId id="259" r:id="rId6"/>
    <p:sldId id="260" r:id="rId7"/>
    <p:sldId id="261" r:id="rId8"/>
    <p:sldId id="262" r:id="rId9"/>
    <p:sldId id="263" r:id="rId10"/>
    <p:sldId id="269" r:id="rId11"/>
    <p:sldId id="267" r:id="rId12"/>
    <p:sldId id="264" r:id="rId13"/>
    <p:sldId id="265" r:id="rId14"/>
    <p:sldId id="266" r:id="rId15"/>
    <p:sldId id="268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954" y="-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960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Образец текста</a:t>
            </a:r>
          </a:p>
          <a:p>
            <a:pPr lvl="1"/>
            <a:r>
              <a:rPr lang="x-none" smtClean="0"/>
              <a:t>Второй уровень</a:t>
            </a:r>
          </a:p>
          <a:p>
            <a:pPr lvl="2"/>
            <a:r>
              <a:rPr lang="x-none" smtClean="0"/>
              <a:t>Третий уровень</a:t>
            </a:r>
          </a:p>
          <a:p>
            <a:pPr lvl="3"/>
            <a:r>
              <a:rPr lang="x-none" smtClean="0"/>
              <a:t>Четвертый уровень</a:t>
            </a:r>
          </a:p>
          <a:p>
            <a:pPr lvl="4"/>
            <a:r>
              <a:rPr lang="x-none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36E-9628-D84E-B894-1FCDC1A89FD6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9C5-3346-7D4E-8B09-F3C946E17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737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Образец текста</a:t>
            </a:r>
          </a:p>
          <a:p>
            <a:pPr lvl="1"/>
            <a:r>
              <a:rPr lang="x-none" smtClean="0"/>
              <a:t>Второй уровень</a:t>
            </a:r>
          </a:p>
          <a:p>
            <a:pPr lvl="2"/>
            <a:r>
              <a:rPr lang="x-none" smtClean="0"/>
              <a:t>Третий уровень</a:t>
            </a:r>
          </a:p>
          <a:p>
            <a:pPr lvl="3"/>
            <a:r>
              <a:rPr lang="x-none" smtClean="0"/>
              <a:t>Четвертый уровень</a:t>
            </a:r>
          </a:p>
          <a:p>
            <a:pPr lvl="4"/>
            <a:r>
              <a:rPr lang="x-none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36E-9628-D84E-B894-1FCDC1A89FD6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9C5-3346-7D4E-8B09-F3C946E17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071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Образец текста</a:t>
            </a:r>
          </a:p>
          <a:p>
            <a:pPr lvl="1"/>
            <a:r>
              <a:rPr lang="x-none" smtClean="0"/>
              <a:t>Второй уровень</a:t>
            </a:r>
          </a:p>
          <a:p>
            <a:pPr lvl="2"/>
            <a:r>
              <a:rPr lang="x-none" smtClean="0"/>
              <a:t>Третий уровень</a:t>
            </a:r>
          </a:p>
          <a:p>
            <a:pPr lvl="3"/>
            <a:r>
              <a:rPr lang="x-none" smtClean="0"/>
              <a:t>Четвертый уровень</a:t>
            </a:r>
          </a:p>
          <a:p>
            <a:pPr lvl="4"/>
            <a:r>
              <a:rPr lang="x-none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36E-9628-D84E-B894-1FCDC1A89FD6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9C5-3346-7D4E-8B09-F3C946E17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05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688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Образец текста</a:t>
            </a:r>
          </a:p>
          <a:p>
            <a:pPr lvl="1"/>
            <a:r>
              <a:rPr lang="x-none" smtClean="0"/>
              <a:t>Второй уровень</a:t>
            </a:r>
          </a:p>
          <a:p>
            <a:pPr lvl="2"/>
            <a:r>
              <a:rPr lang="x-none" smtClean="0"/>
              <a:t>Третий уровень</a:t>
            </a:r>
          </a:p>
          <a:p>
            <a:pPr lvl="3"/>
            <a:r>
              <a:rPr lang="x-none" smtClean="0"/>
              <a:t>Четвертый уровень</a:t>
            </a:r>
          </a:p>
          <a:p>
            <a:pPr lvl="4"/>
            <a:r>
              <a:rPr lang="x-none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Образец текста</a:t>
            </a:r>
          </a:p>
          <a:p>
            <a:pPr lvl="1"/>
            <a:r>
              <a:rPr lang="x-none" smtClean="0"/>
              <a:t>Второй уровень</a:t>
            </a:r>
          </a:p>
          <a:p>
            <a:pPr lvl="2"/>
            <a:r>
              <a:rPr lang="x-none" smtClean="0"/>
              <a:t>Третий уровень</a:t>
            </a:r>
          </a:p>
          <a:p>
            <a:pPr lvl="3"/>
            <a:r>
              <a:rPr lang="x-none" smtClean="0"/>
              <a:t>Четвертый уровень</a:t>
            </a:r>
          </a:p>
          <a:p>
            <a:pPr lvl="4"/>
            <a:r>
              <a:rPr lang="x-none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36E-9628-D84E-B894-1FCDC1A89FD6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9C5-3346-7D4E-8B09-F3C946E17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67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Образец текста</a:t>
            </a:r>
          </a:p>
          <a:p>
            <a:pPr lvl="1"/>
            <a:r>
              <a:rPr lang="x-none" smtClean="0"/>
              <a:t>Второй уровень</a:t>
            </a:r>
          </a:p>
          <a:p>
            <a:pPr lvl="2"/>
            <a:r>
              <a:rPr lang="x-none" smtClean="0"/>
              <a:t>Третий уровень</a:t>
            </a:r>
          </a:p>
          <a:p>
            <a:pPr lvl="3"/>
            <a:r>
              <a:rPr lang="x-none" smtClean="0"/>
              <a:t>Четвертый уровень</a:t>
            </a:r>
          </a:p>
          <a:p>
            <a:pPr lvl="4"/>
            <a:r>
              <a:rPr lang="x-none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Образец текста</a:t>
            </a:r>
          </a:p>
          <a:p>
            <a:pPr lvl="1"/>
            <a:r>
              <a:rPr lang="x-none" smtClean="0"/>
              <a:t>Второй уровень</a:t>
            </a:r>
          </a:p>
          <a:p>
            <a:pPr lvl="2"/>
            <a:r>
              <a:rPr lang="x-none" smtClean="0"/>
              <a:t>Третий уровень</a:t>
            </a:r>
          </a:p>
          <a:p>
            <a:pPr lvl="3"/>
            <a:r>
              <a:rPr lang="x-none" smtClean="0"/>
              <a:t>Четвертый уровень</a:t>
            </a:r>
          </a:p>
          <a:p>
            <a:pPr lvl="4"/>
            <a:r>
              <a:rPr lang="x-none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36E-9628-D84E-B894-1FCDC1A89FD6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9C5-3346-7D4E-8B09-F3C946E17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36E-9628-D84E-B894-1FCDC1A89FD6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9C5-3346-7D4E-8B09-F3C946E17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431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36E-9628-D84E-B894-1FCDC1A89FD6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9C5-3346-7D4E-8B09-F3C946E17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627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Образец текста</a:t>
            </a:r>
          </a:p>
          <a:p>
            <a:pPr lvl="1"/>
            <a:r>
              <a:rPr lang="x-none" smtClean="0"/>
              <a:t>Второй уровень</a:t>
            </a:r>
          </a:p>
          <a:p>
            <a:pPr lvl="2"/>
            <a:r>
              <a:rPr lang="x-none" smtClean="0"/>
              <a:t>Третий уровень</a:t>
            </a:r>
          </a:p>
          <a:p>
            <a:pPr lvl="3"/>
            <a:r>
              <a:rPr lang="x-none" smtClean="0"/>
              <a:t>Четвертый уровень</a:t>
            </a:r>
          </a:p>
          <a:p>
            <a:pPr lvl="4"/>
            <a:r>
              <a:rPr lang="x-none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36E-9628-D84E-B894-1FCDC1A89FD6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0DFC-E2D5-4BD6-B744-D8DEEAB5F7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914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36E-9628-D84E-B894-1FCDC1A89FD6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49C5-3346-7D4E-8B09-F3C946E17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528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Образец текста</a:t>
            </a:r>
          </a:p>
          <a:p>
            <a:pPr lvl="1"/>
            <a:r>
              <a:rPr lang="x-none" smtClean="0"/>
              <a:t>Второй уровень</a:t>
            </a:r>
          </a:p>
          <a:p>
            <a:pPr lvl="2"/>
            <a:r>
              <a:rPr lang="x-none" smtClean="0"/>
              <a:t>Третий уровень</a:t>
            </a:r>
          </a:p>
          <a:p>
            <a:pPr lvl="3"/>
            <a:r>
              <a:rPr lang="x-none" smtClean="0"/>
              <a:t>Четвертый уровень</a:t>
            </a:r>
          </a:p>
          <a:p>
            <a:pPr lvl="4"/>
            <a:r>
              <a:rPr lang="x-none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4A36E-9628-D84E-B894-1FCDC1A89FD6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F49C5-3346-7D4E-8B09-F3C946E17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9450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ks.ru/wps/wcm/connect/rosstat_main/rosstat/ru/statistics/population/demography/" TargetMode="External"/><Relationship Id="rId2" Type="http://schemas.openxmlformats.org/officeDocument/2006/relationships/hyperlink" Target="http://www.gks.ru/wps/wcm/connect/rosstat_main/rosstat/ru/statistics/publications/catalog/doc_1137674209312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ks.ru/wps/wcm/connect/rosstat_main/rosstat/ru/statistics/publications/catalog/doc_1135087342078" TargetMode="External"/><Relationship Id="rId4" Type="http://schemas.openxmlformats.org/officeDocument/2006/relationships/hyperlink" Target="http://www.blagorussia.ru/statistika/mirovaa-statistika-zakony-i-normativnye-akty/rossia-i-strany-mira-2012-statisticeskij-sbornik-3-ekonomiceskaa-aktivnost-naseleni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900225" y="332416"/>
            <a:ext cx="7772400" cy="1470025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/>
                <a:cs typeface="Times New Roman"/>
              </a:rPr>
              <a:t/>
            </a:r>
            <a:br>
              <a:rPr lang="ru-RU" sz="2000" dirty="0" smtClean="0">
                <a:latin typeface="Times New Roman"/>
                <a:cs typeface="Times New Roman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Негосударственное </a:t>
            </a:r>
            <a:r>
              <a:rPr lang="ru-RU" sz="2000" dirty="0">
                <a:solidFill>
                  <a:srgbClr val="FFFF00"/>
                </a:solidFill>
                <a:latin typeface="Times New Roman"/>
                <a:cs typeface="Times New Roman"/>
              </a:rPr>
              <a:t>образовательное учреждение высшего профессионального образования «Московский Университет имени С.Ю. Витте»</a:t>
            </a:r>
            <a:br>
              <a:rPr lang="ru-RU" sz="2000" dirty="0">
                <a:solidFill>
                  <a:srgbClr val="FFFF00"/>
                </a:solidFill>
                <a:latin typeface="Times New Roman"/>
                <a:cs typeface="Times New Roman"/>
              </a:rPr>
            </a:br>
            <a:r>
              <a:rPr lang="ru-RU" sz="2000" dirty="0">
                <a:solidFill>
                  <a:srgbClr val="FFFF00"/>
                </a:solidFill>
                <a:latin typeface="Times New Roman"/>
                <a:cs typeface="Times New Roman"/>
              </a:rPr>
              <a:t> </a:t>
            </a:r>
            <a:br>
              <a:rPr lang="ru-RU" sz="2000" dirty="0">
                <a:solidFill>
                  <a:srgbClr val="FFFF00"/>
                </a:solidFill>
                <a:latin typeface="Times New Roman"/>
                <a:cs typeface="Times New Roman"/>
              </a:rPr>
            </a:br>
            <a:r>
              <a:rPr lang="ru-RU" sz="2000" dirty="0">
                <a:solidFill>
                  <a:srgbClr val="FFFF00"/>
                </a:solidFill>
                <a:latin typeface="Times New Roman"/>
                <a:cs typeface="Times New Roman"/>
              </a:rPr>
              <a:t>факультет «</a:t>
            </a:r>
            <a:r>
              <a:rPr lang="ru-RU" sz="2000" b="1" dirty="0">
                <a:solidFill>
                  <a:srgbClr val="FFFF00"/>
                </a:solidFill>
                <a:latin typeface="Times New Roman"/>
                <a:cs typeface="Times New Roman"/>
              </a:rPr>
              <a:t>Экономики и финансов</a:t>
            </a:r>
            <a:r>
              <a:rPr lang="ru-RU" sz="2000" dirty="0">
                <a:solidFill>
                  <a:srgbClr val="FFFF00"/>
                </a:solidFill>
                <a:latin typeface="Times New Roman"/>
                <a:cs typeface="Times New Roman"/>
              </a:rPr>
              <a:t>»</a:t>
            </a:r>
            <a:br>
              <a:rPr lang="ru-RU" sz="2000" dirty="0">
                <a:solidFill>
                  <a:srgbClr val="FFFF00"/>
                </a:solidFill>
                <a:latin typeface="Times New Roman"/>
                <a:cs typeface="Times New Roman"/>
              </a:rPr>
            </a:br>
            <a:endParaRPr lang="ru-RU" sz="2000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00225" y="2337187"/>
            <a:ext cx="80788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ТВОРЧЕСКАЯ РАБОТА</a:t>
            </a:r>
          </a:p>
          <a:p>
            <a:pPr algn="ctr"/>
            <a:endParaRPr lang="ru-RU" b="1" dirty="0">
              <a:solidFill>
                <a:srgbClr val="FFFF00"/>
              </a:solidFill>
              <a:latin typeface="Times New Roman"/>
              <a:cs typeface="Times New Roman"/>
            </a:endParaRPr>
          </a:p>
          <a:p>
            <a:r>
              <a:rPr lang="ru-RU" dirty="0">
                <a:solidFill>
                  <a:srgbClr val="FFFF00"/>
                </a:solidFill>
              </a:rPr>
              <a:t>по дисциплине: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smtClean="0">
                <a:solidFill>
                  <a:srgbClr val="FFFF00"/>
                </a:solidFill>
              </a:rPr>
              <a:t>«Демография»</a:t>
            </a:r>
            <a:endParaRPr lang="ru-RU" b="1" dirty="0">
              <a:solidFill>
                <a:srgbClr val="FFFF00"/>
              </a:solidFill>
            </a:endParaRPr>
          </a:p>
          <a:p>
            <a:r>
              <a:rPr lang="ru-RU" dirty="0">
                <a:solidFill>
                  <a:srgbClr val="FFFF00"/>
                </a:solidFill>
              </a:rPr>
              <a:t>на тему: </a:t>
            </a:r>
            <a:r>
              <a:rPr lang="ru-RU" dirty="0" smtClean="0">
                <a:solidFill>
                  <a:srgbClr val="FFFF00"/>
                </a:solidFill>
              </a:rPr>
              <a:t>«</a:t>
            </a:r>
            <a:r>
              <a:rPr lang="ru-RU" b="1" dirty="0" smtClean="0">
                <a:solidFill>
                  <a:srgbClr val="FFFF00"/>
                </a:solidFill>
              </a:rPr>
              <a:t>Используя </a:t>
            </a:r>
            <a:r>
              <a:rPr lang="ru-RU" b="1" dirty="0">
                <a:solidFill>
                  <a:srgbClr val="FFFF00"/>
                </a:solidFill>
              </a:rPr>
              <a:t>данные Госкомстата России и Отдела демографии ООН, </a:t>
            </a:r>
            <a:r>
              <a:rPr lang="ru-RU" b="1" dirty="0" err="1">
                <a:solidFill>
                  <a:srgbClr val="FFFF00"/>
                </a:solidFill>
              </a:rPr>
              <a:t>проанализируйте</a:t>
            </a:r>
            <a:r>
              <a:rPr lang="ru-RU" b="1" dirty="0">
                <a:solidFill>
                  <a:srgbClr val="FFFF00"/>
                </a:solidFill>
              </a:rPr>
              <a:t> прогнозы изменения численности населения мира, его регионов и России в период до 2050 </a:t>
            </a:r>
            <a:r>
              <a:rPr lang="ru-RU" b="1" dirty="0" smtClean="0">
                <a:solidFill>
                  <a:srgbClr val="FFFF00"/>
                </a:solidFill>
              </a:rPr>
              <a:t>года» </a:t>
            </a:r>
          </a:p>
          <a:p>
            <a:r>
              <a:rPr lang="ru-RU" dirty="0">
                <a:solidFill>
                  <a:srgbClr val="FFFF00"/>
                </a:solidFill>
              </a:rPr>
              <a:t> </a:t>
            </a:r>
          </a:p>
          <a:p>
            <a:r>
              <a:rPr lang="ru-RU" dirty="0">
                <a:solidFill>
                  <a:srgbClr val="FFFF00"/>
                </a:solidFill>
              </a:rPr>
              <a:t> </a:t>
            </a:r>
          </a:p>
          <a:p>
            <a:r>
              <a:rPr lang="ru-RU" dirty="0">
                <a:solidFill>
                  <a:srgbClr val="FFFF00"/>
                </a:solidFill>
              </a:rPr>
              <a:t> </a:t>
            </a:r>
          </a:p>
          <a:p>
            <a:r>
              <a:rPr lang="ru-RU" dirty="0">
                <a:solidFill>
                  <a:srgbClr val="FFFF00"/>
                </a:solidFill>
              </a:rPr>
              <a:t>Выполнил студент:</a:t>
            </a:r>
          </a:p>
          <a:p>
            <a:r>
              <a:rPr lang="ru-RU" dirty="0">
                <a:solidFill>
                  <a:srgbClr val="FFFF00"/>
                </a:solidFill>
              </a:rPr>
              <a:t> </a:t>
            </a:r>
          </a:p>
          <a:p>
            <a:r>
              <a:rPr lang="ru-RU" dirty="0">
                <a:solidFill>
                  <a:srgbClr val="FFFF00"/>
                </a:solidFill>
              </a:rPr>
              <a:t>Проверил преподаватель</a:t>
            </a:r>
            <a:r>
              <a:rPr lang="ru-RU" dirty="0" smtClean="0">
                <a:solidFill>
                  <a:srgbClr val="FFFF00"/>
                </a:solidFill>
              </a:rPr>
              <a:t>: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43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-02-06-10f65c38515e23708ccccf7c7aaf3278f42eddb9c7f2cca7bcb0416c93e69845_fu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32" y="631582"/>
            <a:ext cx="8020319" cy="575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51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-02-06-f8520136080609517b884209552373d0444b62a9b8451d47f04f6bff303097ba_fu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43" y="651750"/>
            <a:ext cx="8053737" cy="579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15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-02-06-a82bbb9513c404f5147b290b423a716097759491cc9f3a11bc517d30c110f3a0_fu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65" y="453608"/>
            <a:ext cx="8232577" cy="605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Анализ демографического развития России</a:t>
            </a:r>
            <a:endParaRPr lang="ru-RU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i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На мировом фоне</a:t>
            </a:r>
            <a:r>
              <a:rPr lang="ru-RU" sz="24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показал, что динамика темпов роста населения в России на протяжении 1900-2000гг. резко колеблется, все же в целом, несмотря на все трудности и катастрофы, население России в ХХ в. росло. Прогнозы не оптимистические -предсказывают более или менее быстрое сокращение численности населения России до 2050 г. Так как население России уменьшается, а население развивающихся стран быстро растет, то неизбежно понижается место России в мировой демографической иерархии.</a:t>
            </a:r>
          </a:p>
          <a:p>
            <a:pPr algn="just"/>
            <a:endParaRPr lang="ru-RU" sz="2400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1055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Анализ демографического развития в мире </a:t>
            </a:r>
            <a:endParaRPr lang="ru-RU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i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Показал,</a:t>
            </a:r>
            <a:r>
              <a:rPr lang="ru-RU" sz="24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 что мировое население растет стремительными темпами, и по прогнозам ООН продолжит расти, однако, это происходит неравномерно. В основном увеличивается население развивающегося мира стран Азии, Африки и Латинской Америки. В результате возникает демографическая асимметрия, которая в дальнейшем будет нарастать.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745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-02-06-f0f782dbbbd2a23cb29f4d8b2b318150f5a9d5d2406b814cebd60be0af963ad0_fu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43" y="651749"/>
            <a:ext cx="8220828" cy="5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32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rgbClr val="FFFF00"/>
                </a:solidFill>
                <a:latin typeface="Times New Roman"/>
                <a:cs typeface="Times New Roman"/>
              </a:rPr>
              <a:t>Ссылки на используемый материал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: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00"/>
                </a:solidFill>
                <a:latin typeface="Times New Roman"/>
                <a:cs typeface="Times New Roman"/>
                <a:hlinkClick r:id="rId2"/>
              </a:rPr>
              <a:t>http://www.gks.ru/wps/wcm/connect/rosstat_main/rosstat/ru/statistics/publications/catalog/</a:t>
            </a:r>
            <a:r>
              <a:rPr lang="en-US" sz="2000" dirty="0" smtClean="0">
                <a:solidFill>
                  <a:srgbClr val="FFFF00"/>
                </a:solidFill>
                <a:latin typeface="Times New Roman"/>
                <a:cs typeface="Times New Roman"/>
                <a:hlinkClick r:id="rId2"/>
              </a:rPr>
              <a:t>doc_1137674209312</a:t>
            </a:r>
            <a:endParaRPr lang="ru-RU" sz="2000" dirty="0" smtClean="0">
              <a:solidFill>
                <a:srgbClr val="FFFF00"/>
              </a:solidFill>
              <a:latin typeface="Times New Roman"/>
              <a:cs typeface="Times New Roman"/>
            </a:endParaRPr>
          </a:p>
          <a:p>
            <a:r>
              <a:rPr lang="en-US" sz="2000" dirty="0">
                <a:solidFill>
                  <a:srgbClr val="FFFF00"/>
                </a:solidFill>
                <a:latin typeface="Times New Roman"/>
                <a:cs typeface="Times New Roman"/>
                <a:hlinkClick r:id="rId3"/>
              </a:rPr>
              <a:t>http://www.gks.ru/wps/wcm/connect/rosstat_main/rosstat/ru/statistics/population/demography</a:t>
            </a:r>
            <a:r>
              <a:rPr lang="en-US" sz="2000" dirty="0" smtClean="0">
                <a:solidFill>
                  <a:srgbClr val="FFFF00"/>
                </a:solidFill>
                <a:latin typeface="Times New Roman"/>
                <a:cs typeface="Times New Roman"/>
                <a:hlinkClick r:id="rId3"/>
              </a:rPr>
              <a:t>/</a:t>
            </a:r>
            <a:endParaRPr lang="ru-RU" sz="2000" dirty="0" smtClean="0">
              <a:solidFill>
                <a:srgbClr val="FFFF00"/>
              </a:solidFill>
              <a:latin typeface="Times New Roman"/>
              <a:cs typeface="Times New Roman"/>
            </a:endParaRPr>
          </a:p>
          <a:p>
            <a:r>
              <a:rPr lang="en-US" sz="2000" dirty="0">
                <a:solidFill>
                  <a:srgbClr val="FFFF00"/>
                </a:solidFill>
                <a:latin typeface="Times New Roman"/>
                <a:cs typeface="Times New Roman"/>
                <a:hlinkClick r:id="rId4"/>
              </a:rPr>
              <a:t>http://www.blagorussia.ru/statistika/mirovaa-statistika-zakony-i-normativnye-akty/rossia-i-strany-mira-2012-statisticeskij-sbornik-3-ekonomiceskaa-aktivnost-</a:t>
            </a:r>
            <a:r>
              <a:rPr lang="en-US" sz="2000" dirty="0" smtClean="0">
                <a:solidFill>
                  <a:srgbClr val="FFFF00"/>
                </a:solidFill>
                <a:latin typeface="Times New Roman"/>
                <a:cs typeface="Times New Roman"/>
                <a:hlinkClick r:id="rId4"/>
              </a:rPr>
              <a:t>naselenia</a:t>
            </a:r>
            <a:endParaRPr lang="ru-RU" sz="2000" dirty="0" smtClean="0">
              <a:solidFill>
                <a:srgbClr val="FFFF00"/>
              </a:solidFill>
              <a:latin typeface="Times New Roman"/>
              <a:cs typeface="Times New Roman"/>
            </a:endParaRPr>
          </a:p>
          <a:p>
            <a:r>
              <a:rPr lang="en-US" sz="2000" dirty="0">
                <a:solidFill>
                  <a:srgbClr val="FFFF00"/>
                </a:solidFill>
                <a:latin typeface="Times New Roman"/>
                <a:cs typeface="Times New Roman"/>
                <a:hlinkClick r:id="rId5"/>
              </a:rPr>
              <a:t>http://www.gks.ru/wps/wcm/connect/rosstat_main/rosstat/ru/statistics/publications/catalog/</a:t>
            </a:r>
            <a:r>
              <a:rPr lang="en-US" sz="2000" dirty="0" smtClean="0">
                <a:solidFill>
                  <a:srgbClr val="FFFF00"/>
                </a:solidFill>
                <a:latin typeface="Times New Roman"/>
                <a:cs typeface="Times New Roman"/>
                <a:hlinkClick r:id="rId5"/>
              </a:rPr>
              <a:t>doc_1135087342078</a:t>
            </a:r>
            <a:endParaRPr lang="ru-RU" sz="2000" dirty="0" smtClean="0">
              <a:solidFill>
                <a:srgbClr val="FFFF00"/>
              </a:solidFill>
              <a:latin typeface="Times New Roman"/>
              <a:cs typeface="Times New Roman"/>
            </a:endParaRPr>
          </a:p>
          <a:p>
            <a:r>
              <a:rPr lang="mr-IN" sz="2000" dirty="0">
                <a:solidFill>
                  <a:srgbClr val="0000FF"/>
                </a:solidFill>
                <a:latin typeface="Times New Roman"/>
                <a:cs typeface="Times New Roman"/>
              </a:rPr>
              <a:t>https://ru.wikipedia.org/wiki/Демографический_прогноз</a:t>
            </a:r>
            <a:endParaRPr lang="ru-RU"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86864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500" y="420495"/>
            <a:ext cx="79292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FF00"/>
                </a:solidFill>
              </a:rPr>
              <a:t>Демографический прогноз</a:t>
            </a:r>
            <a:r>
              <a:rPr lang="ru-RU" sz="2000" dirty="0">
                <a:solidFill>
                  <a:srgbClr val="FFFF00"/>
                </a:solidFill>
              </a:rPr>
              <a:t> — научно обоснованное предвидение основных параметров движения населения и будущей демографической ситуации</a:t>
            </a:r>
          </a:p>
        </p:txBody>
      </p:sp>
      <p:pic>
        <p:nvPicPr>
          <p:cNvPr id="5" name="Изображение 4" descr="0-02-06-f4898c95a3c5c8f0cdfe86559d621f7c40e6a39ba15c7904c0cd42ac315b426c_fu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1913866"/>
            <a:ext cx="7929244" cy="44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84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1396" y="420083"/>
            <a:ext cx="8153993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/>
                <a:solidFill>
                  <a:schemeClr val="accent3"/>
                </a:solidFill>
                <a:latin typeface="Times New Roman"/>
                <a:cs typeface="Times New Roman"/>
              </a:rPr>
              <a:t>Классификация демографических прогнозов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1395" y="1902150"/>
            <a:ext cx="8153993" cy="4493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FFFF00"/>
                </a:solidFill>
                <a:latin typeface="Times New Roman"/>
                <a:cs typeface="Times New Roman"/>
              </a:rPr>
              <a:t>Классификация по длине прогнозного горизонта</a:t>
            </a:r>
          </a:p>
          <a:p>
            <a:r>
              <a:rPr lang="ru-RU" sz="2200" dirty="0">
                <a:solidFill>
                  <a:srgbClr val="FFFF00"/>
                </a:solidFill>
                <a:latin typeface="Times New Roman"/>
                <a:cs typeface="Times New Roman"/>
              </a:rPr>
              <a:t>краткосрочный (5—10 лет);</a:t>
            </a:r>
          </a:p>
          <a:p>
            <a:r>
              <a:rPr lang="ru-RU" sz="2200" dirty="0">
                <a:solidFill>
                  <a:srgbClr val="FFFF00"/>
                </a:solidFill>
                <a:latin typeface="Times New Roman"/>
                <a:cs typeface="Times New Roman"/>
              </a:rPr>
              <a:t>среднесрочный (25—30 лет);</a:t>
            </a:r>
          </a:p>
          <a:p>
            <a:r>
              <a:rPr lang="ru-RU" sz="2200" dirty="0">
                <a:solidFill>
                  <a:srgbClr val="FFFF00"/>
                </a:solidFill>
                <a:latin typeface="Times New Roman"/>
                <a:cs typeface="Times New Roman"/>
              </a:rPr>
              <a:t>долгосрочный.</a:t>
            </a:r>
          </a:p>
          <a:p>
            <a:r>
              <a:rPr lang="ru-RU" sz="2200" dirty="0">
                <a:solidFill>
                  <a:srgbClr val="FFFF00"/>
                </a:solidFill>
                <a:latin typeface="Times New Roman"/>
                <a:cs typeface="Times New Roman"/>
              </a:rPr>
              <a:t>Чем шире горизонт прогнозирования, тем менее точен прогноз</a:t>
            </a:r>
            <a:r>
              <a:rPr lang="ru-RU" sz="22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.</a:t>
            </a:r>
          </a:p>
          <a:p>
            <a:endParaRPr lang="ru-RU" sz="2200" dirty="0">
              <a:solidFill>
                <a:srgbClr val="FFFF00"/>
              </a:solidFill>
              <a:latin typeface="Times New Roman"/>
              <a:cs typeface="Times New Roman"/>
            </a:endParaRPr>
          </a:p>
          <a:p>
            <a:r>
              <a:rPr lang="ru-RU" sz="2200" dirty="0">
                <a:solidFill>
                  <a:srgbClr val="FFFF00"/>
                </a:solidFill>
                <a:latin typeface="Times New Roman"/>
                <a:cs typeface="Times New Roman"/>
              </a:rPr>
              <a:t>Классификация по количеству объектов прогнозирования</a:t>
            </a:r>
          </a:p>
          <a:p>
            <a:r>
              <a:rPr lang="ru-RU" sz="2200" dirty="0">
                <a:solidFill>
                  <a:srgbClr val="FFFF00"/>
                </a:solidFill>
                <a:latin typeface="Times New Roman"/>
                <a:cs typeface="Times New Roman"/>
              </a:rPr>
              <a:t>единичные (изменение одной переменной);</a:t>
            </a:r>
          </a:p>
          <a:p>
            <a:r>
              <a:rPr lang="ru-RU" sz="2200" dirty="0">
                <a:solidFill>
                  <a:srgbClr val="FFFF00"/>
                </a:solidFill>
                <a:latin typeface="Times New Roman"/>
                <a:cs typeface="Times New Roman"/>
              </a:rPr>
              <a:t>множественные (двух и более)</a:t>
            </a:r>
            <a:r>
              <a:rPr lang="ru-RU" sz="22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;</a:t>
            </a:r>
          </a:p>
          <a:p>
            <a:endParaRPr lang="ru-RU" sz="2200" dirty="0">
              <a:solidFill>
                <a:srgbClr val="FFFF00"/>
              </a:solidFill>
              <a:latin typeface="Times New Roman"/>
              <a:cs typeface="Times New Roman"/>
            </a:endParaRPr>
          </a:p>
          <a:p>
            <a:r>
              <a:rPr lang="ru-RU" sz="2200" dirty="0">
                <a:solidFill>
                  <a:srgbClr val="FFFF00"/>
                </a:solidFill>
                <a:latin typeface="Times New Roman"/>
                <a:cs typeface="Times New Roman"/>
              </a:rPr>
              <a:t>Классификация по типу представления прогнозируемой величины</a:t>
            </a:r>
          </a:p>
          <a:p>
            <a:r>
              <a:rPr lang="ru-RU" sz="2200" dirty="0">
                <a:solidFill>
                  <a:srgbClr val="FFFF00"/>
                </a:solidFill>
                <a:latin typeface="Times New Roman"/>
                <a:cs typeface="Times New Roman"/>
              </a:rPr>
              <a:t>точечные (величина представляется одним числом);</a:t>
            </a:r>
          </a:p>
          <a:p>
            <a:r>
              <a:rPr lang="ru-RU" sz="2200" dirty="0">
                <a:solidFill>
                  <a:srgbClr val="FFFF00"/>
                </a:solidFill>
                <a:latin typeface="Times New Roman"/>
                <a:cs typeface="Times New Roman"/>
              </a:rPr>
              <a:t>интервальные.</a:t>
            </a:r>
          </a:p>
        </p:txBody>
      </p:sp>
    </p:spTree>
    <p:extLst>
      <p:ext uri="{BB962C8B-B14F-4D97-AF65-F5344CB8AC3E}">
        <p14:creationId xmlns:p14="http://schemas.microsoft.com/office/powerpoint/2010/main" val="2694801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Цели демографического планирования</a:t>
            </a:r>
            <a:endParaRPr lang="ru-RU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Разработка сценариев и гипотез вероятных      изменений демографических показателей и тенденций на обозримую и дальнюю перспективу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 Связаны с потребностями экономического планирования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Потребности планирования социальной сферы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Геополитические задачи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048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Численность населения мира</a:t>
            </a:r>
            <a:endParaRPr lang="ru-RU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Численность населения мира в настоящее время составляет 7,4 млрд. человек (2017г.)</a:t>
            </a:r>
          </a:p>
          <a:p>
            <a:pPr>
              <a:buNone/>
            </a:pPr>
            <a:endParaRPr lang="ru-RU" dirty="0" smtClean="0">
              <a:solidFill>
                <a:srgbClr val="FFFF00"/>
              </a:solidFill>
              <a:latin typeface="Times New Roman"/>
              <a:cs typeface="Times New Roman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 Страны мира резко различаются по числу жителей</a:t>
            </a:r>
          </a:p>
          <a:p>
            <a:pPr>
              <a:buNone/>
            </a:pPr>
            <a:endParaRPr lang="ru-RU" dirty="0" smtClean="0">
              <a:solidFill>
                <a:srgbClr val="FFFF00"/>
              </a:solidFill>
              <a:latin typeface="Times New Roman"/>
              <a:cs typeface="Times New Roman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В Китае и Индии  живёт более 1/3 всего населения Земли</a:t>
            </a:r>
          </a:p>
          <a:p>
            <a:pPr>
              <a:buNone/>
            </a:pPr>
            <a:endParaRPr lang="ru-RU" dirty="0" smtClean="0">
              <a:solidFill>
                <a:srgbClr val="FFFF00"/>
              </a:solidFill>
              <a:latin typeface="Times New Roman"/>
              <a:cs typeface="Times New Roman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Есть страны численность населения которых составляет 50-100 тыс. человек ( Монако, Сан-Марино, Андорра)</a:t>
            </a:r>
          </a:p>
          <a:p>
            <a:pPr>
              <a:buNone/>
            </a:pPr>
            <a:endParaRPr lang="ru-RU" dirty="0" smtClean="0">
              <a:solidFill>
                <a:srgbClr val="FFFF00"/>
              </a:solidFill>
              <a:latin typeface="Times New Roman"/>
              <a:cs typeface="Times New Roman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В разных регионах мира население в наши дни растет не одинаково: в одних – медленно, в других - быстро, а в третьих – очень быстро. Это объясняется различным характером его воспроизводства.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676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Типы воспроизводства населения</a:t>
            </a:r>
            <a:endParaRPr lang="ru-RU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509371"/>
              </p:ext>
            </p:extLst>
          </p:nvPr>
        </p:nvGraphicFramePr>
        <p:xfrm>
          <a:off x="907171" y="1397000"/>
          <a:ext cx="7472821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4829"/>
                <a:gridCol w="3807992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/>
                          <a:cs typeface="Times New Roman"/>
                        </a:rPr>
                        <a:t>Демографический кризис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10253F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Демографический взрыв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ru-RU" sz="1800" dirty="0" smtClean="0"/>
                        <a:t>Низкие показатели рождаемости</a:t>
                      </a:r>
                    </a:p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ru-RU" sz="1800" dirty="0" smtClean="0"/>
                        <a:t> Стабилизация численности населения</a:t>
                      </a:r>
                    </a:p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ru-RU" sz="1800" dirty="0" smtClean="0"/>
                        <a:t> «Старение» населения</a:t>
                      </a:r>
                    </a:p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r>
                        <a:rPr lang="ru-RU" sz="1800" b="0" dirty="0" smtClean="0"/>
                        <a:t>Высокий естественный прирост за счет высокой рождаемости и относительно низкие показатели смертности.</a:t>
                      </a:r>
                    </a:p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ru-RU" sz="1800" b="0" dirty="0" smtClean="0"/>
                        <a:t>Постоянное увеличение численности населения</a:t>
                      </a:r>
                    </a:p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ru-RU" sz="1800" b="0" dirty="0" smtClean="0"/>
                        <a:t>Большая доля людей молодого возраста в</a:t>
                      </a:r>
                      <a:r>
                        <a:rPr lang="ru-RU" sz="1800" b="0" baseline="0" dirty="0" smtClean="0"/>
                        <a:t> общей численности населения</a:t>
                      </a:r>
                      <a:endParaRPr lang="ru-RU" sz="1800" b="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/>
                        <a:t>Европа, </a:t>
                      </a:r>
                      <a:r>
                        <a:rPr lang="ru-RU" sz="1800" b="1" baseline="0" dirty="0" smtClean="0"/>
                        <a:t>Японии, </a:t>
                      </a:r>
                      <a:r>
                        <a:rPr lang="ru-RU" sz="1800" b="1" dirty="0" smtClean="0"/>
                        <a:t>Северная</a:t>
                      </a:r>
                      <a:r>
                        <a:rPr lang="ru-RU" sz="1800" b="1" baseline="0" dirty="0" smtClean="0"/>
                        <a:t> Америка,  Австралия </a:t>
                      </a:r>
                      <a:endParaRPr lang="ru-RU" sz="1800" b="1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/>
                        <a:t>Африка,</a:t>
                      </a:r>
                      <a:r>
                        <a:rPr lang="ru-RU" sz="1800" b="1" baseline="0" dirty="0" smtClean="0"/>
                        <a:t> Латинская Америка и Восточная Азия</a:t>
                      </a:r>
                      <a:endParaRPr lang="ru-RU" sz="1800" b="1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592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Самые многонаселенные государства </a:t>
            </a:r>
            <a:endParaRPr lang="ru-RU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477"/>
            <a:ext cx="8229600" cy="4243686"/>
          </a:xfrm>
        </p:spPr>
        <p:txBody>
          <a:bodyPr>
            <a:normAutofit fontScale="62500" lnSpcReduction="20000"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Самой многонаселенной страной </a:t>
            </a:r>
            <a:r>
              <a:rPr lang="ru-RU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Индия 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должна стать в 2030 году 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В </a:t>
            </a:r>
            <a:r>
              <a:rPr lang="ru-RU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Китае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 уровень рождаемости составляет 1,7 ребенка на женщину, в Индии этот показатель примерно равен 3.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Третье место в списке самых многонаселенных государств должны сохранить </a:t>
            </a:r>
            <a:r>
              <a:rPr lang="ru-RU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США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, чье население даже в 2050 году будет выглядеть не таким уж и большим по сравнению с индийским или китайским - всего 395 млн человек. 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На четвертое место в мире должен выйти </a:t>
            </a:r>
            <a:r>
              <a:rPr lang="ru-RU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Пакистан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, чье население к середине XXI века почти удвоится - со 157 млн до 305 млн человек.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В результате он оттеснит на пятое место </a:t>
            </a:r>
            <a:r>
              <a:rPr lang="ru-RU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Индонезию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 (285 млн человек в 2050 году). 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Почти удвоит население за неполные полвека и </a:t>
            </a:r>
            <a:r>
              <a:rPr lang="ru-RU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Нигерия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cs typeface="Times New Roman"/>
              </a:rPr>
              <a:t> - со 132 млн. до 258 млн. человек, поднявшись в результате с девятой на шестую строчку в мировом рейтинге.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03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-02-06-2c0cfe232899e19d9b1e63e1acf8fb620e6aae452f25991742b3bb73d4d2dc8d_fu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87" y="401378"/>
            <a:ext cx="8130453" cy="598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30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Прогноз для России</a:t>
            </a:r>
            <a:endParaRPr lang="ru-RU" sz="4000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228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Несложно заметить, что демографические взрывы запланированы исключительно в странах третьего мира. 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Во многих промышленно развитых странах население к середине столетия останется на нынешнем уровне, а кое-где даже уменьшится. 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Заметно уменьшится и число жителей России - со </a:t>
            </a:r>
            <a:r>
              <a:rPr lang="ru-RU" sz="20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146</a:t>
            </a:r>
            <a:r>
              <a:rPr lang="ru-RU" sz="20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млн до </a:t>
            </a:r>
            <a:r>
              <a:rPr lang="ru-RU" sz="20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112 </a:t>
            </a:r>
            <a:r>
              <a:rPr lang="ru-RU" sz="20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млн человек, в результате чего наша страна из 9-й по населению в мире превратится в 14-ю, пропустив вперед, например, Бразилию и Египет.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397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551</Words>
  <Application>Microsoft Office PowerPoint</Application>
  <PresentationFormat>Экран (4:3)</PresentationFormat>
  <Paragraphs>73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Негосударственное образовательное учреждение высшего профессионального образования «Московский Университет имени С.Ю. Витте»   факультет «Экономики и финансов» </vt:lpstr>
      <vt:lpstr>Презентация PowerPoint</vt:lpstr>
      <vt:lpstr>Презентация PowerPoint</vt:lpstr>
      <vt:lpstr>Цели демографического планирования</vt:lpstr>
      <vt:lpstr>Численность населения мира</vt:lpstr>
      <vt:lpstr>Типы воспроизводства населения</vt:lpstr>
      <vt:lpstr>Самые многонаселенные государства </vt:lpstr>
      <vt:lpstr>Презентация PowerPoint</vt:lpstr>
      <vt:lpstr>Прогноз для России</vt:lpstr>
      <vt:lpstr>Презентация PowerPoint</vt:lpstr>
      <vt:lpstr>Презентация PowerPoint</vt:lpstr>
      <vt:lpstr>Презентация PowerPoint</vt:lpstr>
      <vt:lpstr>Анализ демографического развития России</vt:lpstr>
      <vt:lpstr>Анализ демографического развития в мире </vt:lpstr>
      <vt:lpstr>Презентация PowerPoint</vt:lpstr>
      <vt:lpstr>Ссылки на используемый материал:</vt:lpstr>
    </vt:vector>
  </TitlesOfParts>
  <Company>п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Негосударственное образовательное учреждение высшего профессионального образования «Московский Университет имени С.Ю. Витте»   факультет «Экономики и финансов» </dc:title>
  <dc:creator>Роман Асташкин</dc:creator>
  <cp:lastModifiedBy>RePack by Diakov</cp:lastModifiedBy>
  <cp:revision>8</cp:revision>
  <dcterms:created xsi:type="dcterms:W3CDTF">2017-11-08T23:42:58Z</dcterms:created>
  <dcterms:modified xsi:type="dcterms:W3CDTF">2019-03-22T06:50:55Z</dcterms:modified>
</cp:coreProperties>
</file>